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7" r:id="rId4"/>
    <p:sldId id="269" r:id="rId5"/>
    <p:sldId id="270" r:id="rId6"/>
    <p:sldId id="272" r:id="rId7"/>
    <p:sldId id="279" r:id="rId8"/>
  </p:sldIdLst>
  <p:sldSz cx="9144000" cy="6858000" type="screen4x3"/>
  <p:notesSz cx="6797675" cy="99266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te Frobøse Vigh" initials="MFV" lastIdx="1" clrIdx="0">
    <p:extLst>
      <p:ext uri="{19B8F6BF-5375-455C-9EA6-DF929625EA0E}">
        <p15:presenceInfo xmlns:p15="http://schemas.microsoft.com/office/powerpoint/2012/main" userId="S::mfv@DADL.DK::cf2e61e6-53a3-4157-81d4-f673892394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2" d="100"/>
          <a:sy n="112" d="100"/>
        </p:scale>
        <p:origin x="15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 altLang="da-DK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Click to edit Master text styles</a:t>
            </a:r>
          </a:p>
          <a:p>
            <a:pPr lvl="1"/>
            <a:r>
              <a:rPr lang="da-DK" altLang="da-DK"/>
              <a:t>Second level</a:t>
            </a:r>
          </a:p>
          <a:p>
            <a:pPr lvl="2"/>
            <a:r>
              <a:rPr lang="da-DK" altLang="da-DK"/>
              <a:t>Third level</a:t>
            </a:r>
          </a:p>
          <a:p>
            <a:pPr lvl="3"/>
            <a:r>
              <a:rPr lang="da-DK" altLang="da-DK"/>
              <a:t>Fourth level</a:t>
            </a:r>
          </a:p>
          <a:p>
            <a:pPr lvl="4"/>
            <a:r>
              <a:rPr lang="da-DK" altLang="da-DK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 altLang="da-DK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94C2A0-40CD-4186-9410-687C7C8D5641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56539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38" y="2743200"/>
            <a:ext cx="5334000" cy="9144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da-DK" altLang="da-DK" noProof="0"/>
              <a:t>Klik for at redigere titeltypografien i masteren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9888" y="3733800"/>
            <a:ext cx="5334000" cy="1752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da-DK" altLang="da-DK" noProof="0"/>
              <a:t>Klik for at redigere undertiteltypografien i masteren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-473075" y="-1539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a-DK" altLang="da-DK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0" y="1196975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V="1">
            <a:off x="6383338" y="0"/>
            <a:ext cx="0" cy="685800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pic>
        <p:nvPicPr>
          <p:cNvPr id="3094" name="Picture 22" descr="Logo_udkas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476250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7DC9A-9F90-4004-9212-91FD1DA6F583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7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53150" y="476250"/>
            <a:ext cx="1943100" cy="548322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23850" y="476250"/>
            <a:ext cx="5676900" cy="548322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8E328-0E28-4058-A647-DFE4210ED17E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93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3A20B-CE56-4862-88CF-0DA8F20772BA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4473F-A05F-4CB6-9590-A14D9B145FF0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09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23850" y="1844675"/>
            <a:ext cx="3810000" cy="411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86250" y="1844675"/>
            <a:ext cx="3810000" cy="4114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68D4B-0C90-489B-A090-242747F27DF5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32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E5378-5AF8-435B-9A5E-849FB8BFE039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70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11655-80C6-42EA-BAF7-78495E9DC2C3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3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1428A-9C8B-448F-BFB7-F5BD17E4E1BC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82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B1963-1FFC-4FF2-84AD-99498F28435A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13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AD43-781A-4DC1-AB78-95936067D60B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2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76250"/>
            <a:ext cx="6518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8446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353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 alt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 alt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400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+mn-lt"/>
              </a:defRPr>
            </a:lvl1pPr>
          </a:lstStyle>
          <a:p>
            <a:fld id="{8F9C9B0D-7FA4-4AA2-AA00-A9B5784013ED}" type="slidenum">
              <a:rPr lang="da-DK" altLang="da-DK"/>
              <a:pPr/>
              <a:t>‹nr.›</a:t>
            </a:fld>
            <a:endParaRPr lang="da-DK" altLang="da-DK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1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pic>
        <p:nvPicPr>
          <p:cNvPr id="1038" name="Picture 14" descr="Logo_udkas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0" y="476250"/>
            <a:ext cx="10795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3366"/>
          </a:solidFill>
          <a:latin typeface="B Frutiger Bold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800" kern="1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400" kern="12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SzPct val="70000"/>
        <a:buChar char="•"/>
        <a:defRPr sz="2000" kern="1200"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38" y="3048000"/>
            <a:ext cx="5334000" cy="914400"/>
          </a:xfrm>
        </p:spPr>
        <p:txBody>
          <a:bodyPr/>
          <a:lstStyle/>
          <a:p>
            <a:r>
              <a:rPr lang="da-DK" altLang="da-DK" sz="3600" dirty="0"/>
              <a:t>Seniorvilkår for overlæger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897313"/>
            <a:ext cx="5334000" cy="1752600"/>
          </a:xfrm>
        </p:spPr>
        <p:txBody>
          <a:bodyPr/>
          <a:lstStyle/>
          <a:p>
            <a:r>
              <a:rPr lang="da-DK" altLang="da-DK" dirty="0"/>
              <a:t>Overlægerådsmøde på AHH den 21. november 2024</a:t>
            </a:r>
          </a:p>
          <a:p>
            <a:r>
              <a:rPr lang="da-DK" altLang="da-DK" sz="1600" dirty="0"/>
              <a:t>Chefkonsulent Mette Vigh, FAS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AD3EF-20C8-4D64-8175-0E9235BCE6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76250"/>
            <a:ext cx="6518275" cy="1143000"/>
          </a:xfrm>
        </p:spPr>
        <p:txBody>
          <a:bodyPr/>
          <a:lstStyle/>
          <a:p>
            <a:r>
              <a:rPr lang="da-DK" b="1" i="0" dirty="0">
                <a:effectLst/>
                <a:latin typeface="AktivGrotesk"/>
              </a:rPr>
              <a:t>Hvilke seniorvilkår gælder for overlæger?</a:t>
            </a:r>
            <a:br>
              <a:rPr lang="da-DK" b="0" i="0" dirty="0">
                <a:effectLst/>
                <a:latin typeface="AktivGrotesk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746A56B-2CE6-43E4-9986-4E3226954C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44675"/>
            <a:ext cx="7772400" cy="4114800"/>
          </a:xfrm>
        </p:spPr>
        <p:txBody>
          <a:bodyPr/>
          <a:lstStyle/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For det første giver overenskomsten ret til ekstra frihed eller at udtræde af vagten. </a:t>
            </a:r>
          </a:p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For det andet er der i henhold til rammeaftale om seniorvilkår mulighed for nedsat arbejdstid/løn, men med bibeholdelse af det fulde pensionsbidrag.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852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AD3EF-20C8-4D64-8175-0E9235BCE65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76250"/>
            <a:ext cx="6518275" cy="1143000"/>
          </a:xfrm>
        </p:spPr>
        <p:txBody>
          <a:bodyPr/>
          <a:lstStyle/>
          <a:p>
            <a:r>
              <a:rPr lang="da-DK" b="1" i="0" dirty="0">
                <a:effectLst/>
                <a:latin typeface="AktivGrotesk"/>
              </a:rPr>
              <a:t>Overenskomstens seniorvilkår</a:t>
            </a:r>
            <a:br>
              <a:rPr lang="da-DK" b="0" i="0" dirty="0">
                <a:effectLst/>
                <a:latin typeface="AktivGrotesk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746A56B-2CE6-43E4-9986-4E3226954C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844675"/>
            <a:ext cx="7772400" cy="4114800"/>
          </a:xfrm>
        </p:spPr>
        <p:txBody>
          <a:bodyPr/>
          <a:lstStyle/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Overlæger har ret til at udtræde af vagt på tjenestestedet (§ 16 i overenskomsten), når man er fyldt 62 år. </a:t>
            </a:r>
          </a:p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Tilsvarende har overlæger ret til at udtræde af vagt udenfor tjenestestedet (§ 17 i overenskomsten), når man er fyldt 64 år.</a:t>
            </a:r>
          </a:p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 Overlæger har derimod ikke ret til at udtræde af beredskabsvagt (§ 18 i Overenskomsten).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448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2B353E-0A0D-42E6-B25F-F2427B98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Overenskomstens seniorvilkår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E2E58CB-7B05-4655-B331-FC5244B57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rgbClr val="000000"/>
                </a:solidFill>
                <a:latin typeface="AktivGrotesk"/>
              </a:rPr>
              <a:t>H</a:t>
            </a:r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vis en senior overlæge fortsat går i vagt, er der ret til ekstra 2 ugers frihed med løn om året. 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Retten gælder for overlæger, der efter det 60. år deltager i vagt på tjenestestedet og for overlæger, som efter det 62. år deltager i vagt uden for tjenestestedet eller i beredskabsvagt. </a:t>
            </a:r>
          </a:p>
          <a:p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Retten til 2 ugers frihed med løn om året gradueres i forhold til beskæftigelsesgraden.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0297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EFBA51EC-08F6-4177-B356-4E10C7482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i="0" dirty="0">
                <a:effectLst/>
                <a:latin typeface="AktivGrotesk"/>
              </a:rPr>
              <a:t>Nedsat tid – Rammeaftale om seniorvilkår i regionerne</a:t>
            </a:r>
            <a:br>
              <a:rPr lang="da-DK" b="0" i="0" dirty="0">
                <a:effectLst/>
                <a:latin typeface="AktivGrotesk"/>
              </a:rPr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E27BBE95-5F2D-44C5-A23F-AF44E6B69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da-DK" dirty="0">
                <a:solidFill>
                  <a:srgbClr val="000000"/>
                </a:solidFill>
                <a:latin typeface="AktivGrotesk"/>
              </a:rPr>
              <a:t>C</a:t>
            </a:r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entral aftale om mulighed for at få nedsat arbejdstid fra det fyldte 52. år. Denne aftaler gælder også for overlæger.</a:t>
            </a:r>
          </a:p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Aftalen betyder </a:t>
            </a:r>
            <a:r>
              <a:rPr lang="da-DK" b="0" i="1" dirty="0">
                <a:solidFill>
                  <a:srgbClr val="000000"/>
                </a:solidFill>
                <a:effectLst/>
                <a:latin typeface="AktivGrotesk"/>
              </a:rPr>
              <a:t>ikke</a:t>
            </a:r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, at du som overlæge har ret til at gå ned i tid, men at det kan aftales.  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AktivGrotesk"/>
              </a:rPr>
              <a:t>Mulighed for at aftale fortsat fuld pensionsindbetaling ved nedsat tid.</a:t>
            </a:r>
          </a:p>
          <a:p>
            <a:pPr algn="l"/>
            <a:r>
              <a:rPr lang="da-DK" b="0" i="0" dirty="0">
                <a:solidFill>
                  <a:srgbClr val="000000"/>
                </a:solidFill>
                <a:effectLst/>
                <a:latin typeface="AktivGrotesk"/>
              </a:rPr>
              <a:t>Senioraftalen skal godkendes af FAS/TR</a:t>
            </a:r>
          </a:p>
        </p:txBody>
      </p:sp>
    </p:spTree>
    <p:extLst>
      <p:ext uri="{BB962C8B-B14F-4D97-AF65-F5344CB8AC3E}">
        <p14:creationId xmlns:p14="http://schemas.microsoft.com/office/powerpoint/2010/main" val="3289651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5BC1171-D9E3-4065-85DB-D5BB6A0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Udbetaling af pension og fortsat arbejde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BD4E4D54-F089-4C6F-A174-A991B6B03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man begynder at få udbetalt sin pension fra Lægernes Pension i det løbende ansættelsesforhold, er man ikke længere omfattet af overenskomsten</a:t>
            </a:r>
          </a:p>
          <a:p>
            <a:r>
              <a:rPr lang="da-DK" dirty="0"/>
              <a:t>Overenskomstdækning af pensionister gælder kun, hvis man reelt er fratrådt og senere vender tilbage til arbejdsmarkedet.</a:t>
            </a:r>
          </a:p>
        </p:txBody>
      </p:sp>
    </p:spTree>
    <p:extLst>
      <p:ext uri="{BB962C8B-B14F-4D97-AF65-F5344CB8AC3E}">
        <p14:creationId xmlns:p14="http://schemas.microsoft.com/office/powerpoint/2010/main" val="218186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049155-73EC-4A74-9F48-775812257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gør man så?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B1BFE5-39E6-44F8-B294-24AF7DD49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Hvis man ønsker at fortsætte med at arbejde og samtidig får udbetalt af sin pensionsordning, skal der indgås en individuel ansættelsesaftale</a:t>
            </a:r>
          </a:p>
          <a:p>
            <a:r>
              <a:rPr lang="da-DK" dirty="0"/>
              <a:t>FAS anbefaler, at man ikke stilles ringere end overenskomsten</a:t>
            </a:r>
          </a:p>
          <a:p>
            <a:r>
              <a:rPr lang="da-DK" dirty="0"/>
              <a:t>Dog får man ikke længere indbetalt yderligere til pension </a:t>
            </a:r>
          </a:p>
        </p:txBody>
      </p:sp>
    </p:spTree>
    <p:extLst>
      <p:ext uri="{BB962C8B-B14F-4D97-AF65-F5344CB8AC3E}">
        <p14:creationId xmlns:p14="http://schemas.microsoft.com/office/powerpoint/2010/main" val="2244260177"/>
      </p:ext>
    </p:extLst>
  </p:cSld>
  <p:clrMapOvr>
    <a:masterClrMapping/>
  </p:clrMapOvr>
</p:sld>
</file>

<file path=ppt/theme/theme1.xml><?xml version="1.0" encoding="utf-8"?>
<a:theme xmlns:a="http://schemas.openxmlformats.org/drawingml/2006/main" name="FAS-powerpoint hvid">
  <a:themeElements>
    <a:clrScheme name="FAS-powerpoint hvid 2">
      <a:dk1>
        <a:srgbClr val="003366"/>
      </a:dk1>
      <a:lt1>
        <a:srgbClr val="FFFFFF"/>
      </a:lt1>
      <a:dk2>
        <a:srgbClr val="003366"/>
      </a:dk2>
      <a:lt2>
        <a:srgbClr val="FFFFFF"/>
      </a:lt2>
      <a:accent1>
        <a:srgbClr val="BBDDFF"/>
      </a:accent1>
      <a:accent2>
        <a:srgbClr val="73A2D1"/>
      </a:accent2>
      <a:accent3>
        <a:srgbClr val="FFFFFF"/>
      </a:accent3>
      <a:accent4>
        <a:srgbClr val="002A56"/>
      </a:accent4>
      <a:accent5>
        <a:srgbClr val="DAEBFF"/>
      </a:accent5>
      <a:accent6>
        <a:srgbClr val="6892BD"/>
      </a:accent6>
      <a:hlink>
        <a:srgbClr val="336699"/>
      </a:hlink>
      <a:folHlink>
        <a:srgbClr val="003366"/>
      </a:folHlink>
    </a:clrScheme>
    <a:fontScheme name="FAS-powerpoint hvid">
      <a:majorFont>
        <a:latin typeface="B Frutiger Bold"/>
        <a:ea typeface=""/>
        <a:cs typeface=""/>
      </a:majorFont>
      <a:minorFont>
        <a:latin typeface="R Frutiger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FAS-powerpoint hvid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S-powerpoint hvid 2">
        <a:dk1>
          <a:srgbClr val="003366"/>
        </a:dk1>
        <a:lt1>
          <a:srgbClr val="FFFFFF"/>
        </a:lt1>
        <a:dk2>
          <a:srgbClr val="003366"/>
        </a:dk2>
        <a:lt2>
          <a:srgbClr val="FFFFFF"/>
        </a:lt2>
        <a:accent1>
          <a:srgbClr val="BBDDFF"/>
        </a:accent1>
        <a:accent2>
          <a:srgbClr val="73A2D1"/>
        </a:accent2>
        <a:accent3>
          <a:srgbClr val="FFFFFF"/>
        </a:accent3>
        <a:accent4>
          <a:srgbClr val="002A56"/>
        </a:accent4>
        <a:accent5>
          <a:srgbClr val="DAEBFF"/>
        </a:accent5>
        <a:accent6>
          <a:srgbClr val="6892B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L powerpoint 2013" id="{4026B5A7-C145-4BB3-A836-C55BFD90F6C2}" vid="{2CE8FCE8-8BB4-414C-B4A7-A6F78B6FB03B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ebd73d5e34aa413c9bc29cedbd6b8346</Template>
  <TotalTime>571</TotalTime>
  <Words>370</Words>
  <Application>Microsoft Office PowerPoint</Application>
  <PresentationFormat>Skærmshow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AktivGrotesk</vt:lpstr>
      <vt:lpstr>Arial</vt:lpstr>
      <vt:lpstr>B Frutiger Bold</vt:lpstr>
      <vt:lpstr>R Frutiger Roman</vt:lpstr>
      <vt:lpstr>Times</vt:lpstr>
      <vt:lpstr>FAS-powerpoint hvid</vt:lpstr>
      <vt:lpstr>Seniorvilkår for overlæger</vt:lpstr>
      <vt:lpstr>Hvilke seniorvilkår gælder for overlæger? </vt:lpstr>
      <vt:lpstr>Overenskomstens seniorvilkår </vt:lpstr>
      <vt:lpstr>Overenskomstens seniorvilkår</vt:lpstr>
      <vt:lpstr>Nedsat tid – Rammeaftale om seniorvilkår i regionerne  </vt:lpstr>
      <vt:lpstr>Udbetaling af pension og fortsat arbejde</vt:lpstr>
      <vt:lpstr>Hvad gør man så?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Frobøse Vigh</dc:creator>
  <cp:lastModifiedBy>Mette Frobøse Vigh</cp:lastModifiedBy>
  <cp:revision>39</cp:revision>
  <cp:lastPrinted>2019-12-06T11:49:04Z</cp:lastPrinted>
  <dcterms:created xsi:type="dcterms:W3CDTF">2019-12-03T14:11:10Z</dcterms:created>
  <dcterms:modified xsi:type="dcterms:W3CDTF">2024-11-19T11:40:53Z</dcterms:modified>
</cp:coreProperties>
</file>